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5"/>
    <p:sldMasterId id="2147483678" r:id="rId6"/>
    <p:sldMasterId id="214748367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Corben"/>
      <p:bold r:id="rId25"/>
    </p:embeddedFont>
    <p:embeddedFont>
      <p:font typeface="Comfortaa"/>
      <p:regular r:id="rId26"/>
      <p:bold r:id="rId27"/>
    </p:embeddedFon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CDEDFD0-2227-478F-8B7E-1528CA72E7C8}">
  <a:tblStyle styleId="{1CDEDFD0-2227-478F-8B7E-1528CA72E7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Comfortaa-regular.fntdata"/><Relationship Id="rId25" Type="http://schemas.openxmlformats.org/officeDocument/2006/relationships/font" Target="fonts/Corben-bold.fntdata"/><Relationship Id="rId28" Type="http://schemas.openxmlformats.org/officeDocument/2006/relationships/font" Target="fonts/CenturyGothic-regular.fntdata"/><Relationship Id="rId27" Type="http://schemas.openxmlformats.org/officeDocument/2006/relationships/font" Target="fonts/Comforta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enturyGothic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986f6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1986f6fb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1986f6fb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1986f6fbb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986f6f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61986f6fbb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986f6fb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1986f6fbb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1986f6fb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1986f6fbb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1986f6fb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61986f6fbb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1986f6fb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61986f6fbb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986f6fb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61986f6fbb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986f6f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1986f6fb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1986f6f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Century Gothic"/>
              <a:buChar char="●"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Complexité du parcours de vente</a:t>
            </a:r>
            <a:endParaRPr b="1"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Century Gothic"/>
              <a:buChar char="●"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Manque de sécurité</a:t>
            </a:r>
            <a:endParaRPr b="1"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Century Gothic"/>
              <a:buChar char="●"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Annonce à optimiser</a:t>
            </a:r>
            <a:endParaRPr/>
          </a:p>
        </p:txBody>
      </p:sp>
      <p:sp>
        <p:nvSpPr>
          <p:cNvPr id="166" name="Google Shape;166;g61986f6fb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986f6f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1986f6fb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1986f6fb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picto pour illustrer -&gt; </a:t>
            </a:r>
            <a:endParaRPr/>
          </a:p>
        </p:txBody>
      </p:sp>
      <p:sp>
        <p:nvSpPr>
          <p:cNvPr id="196" name="Google Shape;196;g61986f6fbb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986f6f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picto pour illustrer -&gt; </a:t>
            </a:r>
            <a:endParaRPr/>
          </a:p>
        </p:txBody>
      </p:sp>
      <p:sp>
        <p:nvSpPr>
          <p:cNvPr id="231" name="Google Shape;231;g61986f6fbb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1986f6fb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mettre sous forme de gifs</a:t>
            </a:r>
            <a:endParaRPr/>
          </a:p>
        </p:txBody>
      </p:sp>
      <p:sp>
        <p:nvSpPr>
          <p:cNvPr id="245" name="Google Shape;245;g61986f6fbb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1986f6f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1986f6fb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1986f6fb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61986f6fbb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851920" y="1794902"/>
            <a:ext cx="529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3851772" y="2947030"/>
            <a:ext cx="5292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640" y="657349"/>
            <a:ext cx="1765300" cy="3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0" y="357224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-148" y="414830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/>
          <p:nvPr/>
        </p:nvSpPr>
        <p:spPr>
          <a:xfrm>
            <a:off x="3311860" y="737642"/>
            <a:ext cx="2520300" cy="252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2351" y="1139211"/>
            <a:ext cx="819298" cy="181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0" y="3399842"/>
            <a:ext cx="9144000" cy="17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/>
          <p:nvPr/>
        </p:nvSpPr>
        <p:spPr>
          <a:xfrm>
            <a:off x="4043561" y="2859782"/>
            <a:ext cx="1080000" cy="108000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8057" y="3010192"/>
            <a:ext cx="351128" cy="7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74" name="Google Shape;7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75" name="Google Shape;75;p1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genda Layout">
  <p:cSld name="1_Agenda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78" name="Google Shape;7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735" y="2931790"/>
            <a:ext cx="945499" cy="20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143508" y="92609"/>
            <a:ext cx="8856900" cy="49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0" y="1816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0" y="75769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/>
          <p:nvPr>
            <p:ph idx="3" type="pic"/>
          </p:nvPr>
        </p:nvSpPr>
        <p:spPr>
          <a:xfrm>
            <a:off x="0" y="1347774"/>
            <a:ext cx="2160300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/>
          <p:nvPr>
            <p:ph idx="4" type="pic"/>
          </p:nvPr>
        </p:nvSpPr>
        <p:spPr>
          <a:xfrm>
            <a:off x="2327920" y="1347774"/>
            <a:ext cx="2160300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5" type="pic"/>
          </p:nvPr>
        </p:nvSpPr>
        <p:spPr>
          <a:xfrm>
            <a:off x="4655840" y="1347774"/>
            <a:ext cx="2160300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6" type="pic"/>
          </p:nvPr>
        </p:nvSpPr>
        <p:spPr>
          <a:xfrm>
            <a:off x="6983760" y="1347774"/>
            <a:ext cx="2160300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"/>
          <p:cNvSpPr/>
          <p:nvPr/>
        </p:nvSpPr>
        <p:spPr>
          <a:xfrm>
            <a:off x="0" y="3219822"/>
            <a:ext cx="2160000" cy="15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2328000" y="3219822"/>
            <a:ext cx="2160000" cy="15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4656000" y="3219822"/>
            <a:ext cx="2160000" cy="15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6984000" y="3219822"/>
            <a:ext cx="2160000" cy="15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and Contents Layout">
  <p:cSld name="1_Images and Contents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2932113"/>
            <a:ext cx="9144000" cy="22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0" y="1816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0" y="75769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98" name="Google Shape;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776" y="1131590"/>
            <a:ext cx="7230270" cy="367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>
            <p:ph idx="3" type="pic"/>
          </p:nvPr>
        </p:nvSpPr>
        <p:spPr>
          <a:xfrm>
            <a:off x="4513480" y="1626257"/>
            <a:ext cx="3465300" cy="256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467544" y="3363838"/>
            <a:ext cx="3024300" cy="10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and Contents Layout">
  <p:cSld name="2_Images and Contents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0" y="1816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0" y="75769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>
            <a:off x="0" y="1759754"/>
            <a:ext cx="9144000" cy="22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105" name="Google Shape;10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3208" y="1042230"/>
            <a:ext cx="2869272" cy="347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>
            <p:ph idx="3" type="pic"/>
          </p:nvPr>
        </p:nvSpPr>
        <p:spPr>
          <a:xfrm>
            <a:off x="7380312" y="1175233"/>
            <a:ext cx="1008000" cy="25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4"/>
          <p:cNvSpPr/>
          <p:nvPr>
            <p:ph idx="4" type="pic"/>
          </p:nvPr>
        </p:nvSpPr>
        <p:spPr>
          <a:xfrm>
            <a:off x="5643269" y="1261134"/>
            <a:ext cx="1654800" cy="25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>
            <p:ph idx="2" type="pic"/>
          </p:nvPr>
        </p:nvSpPr>
        <p:spPr>
          <a:xfrm>
            <a:off x="0" y="-1"/>
            <a:ext cx="3059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5"/>
          <p:cNvSpPr/>
          <p:nvPr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>
            <p:ph idx="2" type="pic"/>
          </p:nvPr>
        </p:nvSpPr>
        <p:spPr>
          <a:xfrm>
            <a:off x="0" y="-1"/>
            <a:ext cx="9144000" cy="307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31840" y="181632"/>
            <a:ext cx="601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2" type="body"/>
          </p:nvPr>
        </p:nvSpPr>
        <p:spPr>
          <a:xfrm>
            <a:off x="3131840" y="757696"/>
            <a:ext cx="6012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7"/>
          <p:cNvSpPr/>
          <p:nvPr>
            <p:ph idx="3" type="pic"/>
          </p:nvPr>
        </p:nvSpPr>
        <p:spPr>
          <a:xfrm>
            <a:off x="0" y="-1"/>
            <a:ext cx="3059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7"/>
          <p:cNvSpPr/>
          <p:nvPr>
            <p:ph idx="4" type="pic"/>
          </p:nvPr>
        </p:nvSpPr>
        <p:spPr>
          <a:xfrm>
            <a:off x="3146470" y="1131590"/>
            <a:ext cx="3059700" cy="401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Images and Contents Layout">
  <p:cSld name="3_Images and Contents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0" y="411510"/>
            <a:ext cx="6444300" cy="43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>
            <p:ph idx="2" type="pic"/>
          </p:nvPr>
        </p:nvSpPr>
        <p:spPr>
          <a:xfrm>
            <a:off x="135622" y="195487"/>
            <a:ext cx="1944300" cy="4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8"/>
          <p:cNvSpPr/>
          <p:nvPr>
            <p:ph idx="3" type="pic"/>
          </p:nvPr>
        </p:nvSpPr>
        <p:spPr>
          <a:xfrm>
            <a:off x="2223854" y="195487"/>
            <a:ext cx="1944300" cy="4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8"/>
          <p:cNvSpPr/>
          <p:nvPr>
            <p:ph idx="4" type="pic"/>
          </p:nvPr>
        </p:nvSpPr>
        <p:spPr>
          <a:xfrm>
            <a:off x="4312086" y="195487"/>
            <a:ext cx="1944300" cy="4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/>
          <p:nvPr>
            <p:ph idx="2" type="pic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9"/>
          <p:cNvSpPr/>
          <p:nvPr>
            <p:ph idx="3" type="pic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9"/>
          <p:cNvSpPr/>
          <p:nvPr>
            <p:ph idx="4" type="pic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9"/>
          <p:cNvSpPr/>
          <p:nvPr>
            <p:ph idx="5" type="pic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Images and Contents Layout">
  <p:cSld name="8_Images and Contents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395536" y="3291830"/>
            <a:ext cx="874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2" type="body"/>
          </p:nvPr>
        </p:nvSpPr>
        <p:spPr>
          <a:xfrm>
            <a:off x="395536" y="3867894"/>
            <a:ext cx="8748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0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/>
          <p:nvPr>
            <p:ph idx="3" type="pic"/>
          </p:nvPr>
        </p:nvSpPr>
        <p:spPr>
          <a:xfrm>
            <a:off x="467544" y="339502"/>
            <a:ext cx="3312000" cy="28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0"/>
          <p:cNvSpPr/>
          <p:nvPr>
            <p:ph idx="4" type="pic"/>
          </p:nvPr>
        </p:nvSpPr>
        <p:spPr>
          <a:xfrm>
            <a:off x="3995936" y="339502"/>
            <a:ext cx="46806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0"/>
          <p:cNvSpPr/>
          <p:nvPr>
            <p:ph idx="5" type="pic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0"/>
          <p:cNvSpPr/>
          <p:nvPr>
            <p:ph idx="6" type="pic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0"/>
          <p:cNvSpPr/>
          <p:nvPr>
            <p:ph idx="7" type="pic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2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2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2.png"/><Relationship Id="rId13" Type="http://schemas.openxmlformats.org/officeDocument/2006/relationships/image" Target="../media/image15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5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RAadPdgOcKpDtvwY50Kxy6BbiVDx0PF8/view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/>
          <p:nvPr/>
        </p:nvSpPr>
        <p:spPr>
          <a:xfrm>
            <a:off x="755576" y="411510"/>
            <a:ext cx="2592300" cy="41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3707904" y="1881014"/>
            <a:ext cx="529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fr" sz="5400">
                <a:latin typeface="Comfortaa"/>
                <a:ea typeface="Comfortaa"/>
                <a:cs typeface="Comfortaa"/>
                <a:sym typeface="Comfortaa"/>
              </a:rPr>
              <a:t>HousEasy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33"/>
          <p:cNvSpPr txBox="1"/>
          <p:nvPr>
            <p:ph idx="2" type="body"/>
          </p:nvPr>
        </p:nvSpPr>
        <p:spPr>
          <a:xfrm>
            <a:off x="3786200" y="2969525"/>
            <a:ext cx="49887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b="1" lang="fr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 un achat immobilier </a:t>
            </a:r>
            <a:endParaRPr b="1" sz="240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b="1" lang="fr"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 et sécurisé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25" y="1138875"/>
            <a:ext cx="2762400" cy="27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275" y="4448175"/>
            <a:ext cx="2045651" cy="6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0" l="23761" r="20184" t="0"/>
          <a:stretch/>
        </p:blipFill>
        <p:spPr>
          <a:xfrm>
            <a:off x="7125875" y="1005850"/>
            <a:ext cx="806049" cy="750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Concurrence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650" y="2063825"/>
            <a:ext cx="1000149" cy="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250" y="1670008"/>
            <a:ext cx="1212099" cy="39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7811625" y="2805075"/>
            <a:ext cx="1000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Prix élevé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3380225" y="995225"/>
            <a:ext cx="2439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Accompagnement fort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800" y="3143658"/>
            <a:ext cx="1000200" cy="55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3000" y="4167200"/>
            <a:ext cx="1352500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1425" y="1441400"/>
            <a:ext cx="806048" cy="7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1925" y="1462188"/>
            <a:ext cx="476200" cy="60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7600" y="3812667"/>
            <a:ext cx="1155000" cy="2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 rotWithShape="1">
          <a:blip r:embed="rId11">
            <a:alphaModFix/>
          </a:blip>
          <a:srcRect b="26858" l="0" r="0" t="29870"/>
          <a:stretch/>
        </p:blipFill>
        <p:spPr>
          <a:xfrm>
            <a:off x="1302550" y="2414075"/>
            <a:ext cx="1000200" cy="4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14650" y="4036625"/>
            <a:ext cx="1169347" cy="2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85875" y="1815417"/>
            <a:ext cx="476200" cy="47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 txBox="1"/>
          <p:nvPr/>
        </p:nvSpPr>
        <p:spPr>
          <a:xfrm>
            <a:off x="1849650" y="1959550"/>
            <a:ext cx="1000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HousEasy</a:t>
            </a:r>
            <a:endParaRPr b="1" sz="11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4" name="Google Shape;294;p42"/>
          <p:cNvCxnSpPr/>
          <p:nvPr/>
        </p:nvCxnSpPr>
        <p:spPr>
          <a:xfrm flipH="1">
            <a:off x="5519650" y="3436025"/>
            <a:ext cx="1286400" cy="886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2"/>
          <p:cNvCxnSpPr/>
          <p:nvPr/>
        </p:nvCxnSpPr>
        <p:spPr>
          <a:xfrm flipH="1" rot="10800000">
            <a:off x="4552925" y="1478825"/>
            <a:ext cx="13200" cy="2957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1375175" y="2989650"/>
            <a:ext cx="6408000" cy="3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7" name="Google Shape;297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38225" y="3513756"/>
            <a:ext cx="1000147" cy="33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</a:t>
            </a: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équipe complémentaire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354825" y="1879150"/>
            <a:ext cx="19287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Spécialistes de l'immobilier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1616875" y="3438525"/>
            <a:ext cx="1262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Digital marketeuse</a:t>
            </a:r>
            <a:endParaRPr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6456700" y="3642125"/>
            <a:ext cx="1713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Développeuse </a:t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7191775" y="2152650"/>
            <a:ext cx="1262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Ecoles de commerce</a:t>
            </a:r>
            <a:endParaRPr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7" name="Google Shape;307;p43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08" name="Google Shape;308;p43"/>
          <p:cNvSpPr txBox="1"/>
          <p:nvPr/>
        </p:nvSpPr>
        <p:spPr>
          <a:xfrm>
            <a:off x="6094725" y="933450"/>
            <a:ext cx="1713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Data analyst </a:t>
            </a:r>
            <a:endParaRPr/>
          </a:p>
        </p:txBody>
      </p:sp>
      <p:sp>
        <p:nvSpPr>
          <p:cNvPr id="309" name="Google Shape;309;p43"/>
          <p:cNvSpPr txBox="1"/>
          <p:nvPr/>
        </p:nvSpPr>
        <p:spPr>
          <a:xfrm>
            <a:off x="3683700" y="3923225"/>
            <a:ext cx="21087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Professionnelle banque/assurances</a:t>
            </a:r>
            <a:endParaRPr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1701300" y="1042950"/>
            <a:ext cx="1713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Data scientist 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025" y="1143000"/>
            <a:ext cx="4374600" cy="27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0" y="33950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4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6638205" y="2891713"/>
            <a:ext cx="5262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44"/>
          <p:cNvGrpSpPr/>
          <p:nvPr/>
        </p:nvGrpSpPr>
        <p:grpSpPr>
          <a:xfrm>
            <a:off x="421670" y="3698575"/>
            <a:ext cx="1734905" cy="745383"/>
            <a:chOff x="421670" y="3321561"/>
            <a:chExt cx="1734905" cy="745383"/>
          </a:xfrm>
        </p:grpSpPr>
        <p:sp>
          <p:nvSpPr>
            <p:cNvPr id="322" name="Google Shape;322;p44"/>
            <p:cNvSpPr txBox="1"/>
            <p:nvPr/>
          </p:nvSpPr>
          <p:spPr>
            <a:xfrm>
              <a:off x="421675" y="3321561"/>
              <a:ext cx="17349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Maquette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421670" y="3886944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44"/>
          <p:cNvGrpSpPr/>
          <p:nvPr/>
        </p:nvGrpSpPr>
        <p:grpSpPr>
          <a:xfrm>
            <a:off x="2063141" y="1429033"/>
            <a:ext cx="1734900" cy="1255285"/>
            <a:chOff x="2063141" y="1065139"/>
            <a:chExt cx="1734900" cy="1255285"/>
          </a:xfrm>
        </p:grpSpPr>
        <p:sp>
          <p:nvSpPr>
            <p:cNvPr id="325" name="Google Shape;325;p44"/>
            <p:cNvSpPr txBox="1"/>
            <p:nvPr/>
          </p:nvSpPr>
          <p:spPr>
            <a:xfrm>
              <a:off x="2063141" y="1304624"/>
              <a:ext cx="1734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POC</a:t>
              </a:r>
              <a:endParaRPr b="1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2063141" y="1065139"/>
              <a:ext cx="1734900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44"/>
          <p:cNvGrpSpPr/>
          <p:nvPr/>
        </p:nvGrpSpPr>
        <p:grpSpPr>
          <a:xfrm>
            <a:off x="3275856" y="3219822"/>
            <a:ext cx="2375700" cy="1224136"/>
            <a:chOff x="61172" y="2842808"/>
            <a:chExt cx="2375700" cy="1224136"/>
          </a:xfrm>
        </p:grpSpPr>
        <p:sp>
          <p:nvSpPr>
            <p:cNvPr id="328" name="Google Shape;328;p44"/>
            <p:cNvSpPr txBox="1"/>
            <p:nvPr/>
          </p:nvSpPr>
          <p:spPr>
            <a:xfrm>
              <a:off x="61172" y="2842808"/>
              <a:ext cx="23757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Produit fini</a:t>
              </a:r>
              <a:endParaRPr b="1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421670" y="3886944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44"/>
          <p:cNvGrpSpPr/>
          <p:nvPr/>
        </p:nvGrpSpPr>
        <p:grpSpPr>
          <a:xfrm>
            <a:off x="6804248" y="3219822"/>
            <a:ext cx="2016300" cy="1224136"/>
            <a:chOff x="238361" y="2842808"/>
            <a:chExt cx="2016300" cy="1224136"/>
          </a:xfrm>
        </p:grpSpPr>
        <p:sp>
          <p:nvSpPr>
            <p:cNvPr id="331" name="Google Shape;331;p44"/>
            <p:cNvSpPr txBox="1"/>
            <p:nvPr/>
          </p:nvSpPr>
          <p:spPr>
            <a:xfrm>
              <a:off x="238361" y="2842808"/>
              <a:ext cx="2016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421670" y="3886944"/>
              <a:ext cx="17349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44"/>
          <p:cNvGrpSpPr/>
          <p:nvPr/>
        </p:nvGrpSpPr>
        <p:grpSpPr>
          <a:xfrm>
            <a:off x="5059305" y="1429033"/>
            <a:ext cx="2375700" cy="914617"/>
            <a:chOff x="1751319" y="1065139"/>
            <a:chExt cx="2375700" cy="914617"/>
          </a:xfrm>
        </p:grpSpPr>
        <p:sp>
          <p:nvSpPr>
            <p:cNvPr id="334" name="Google Shape;334;p44"/>
            <p:cNvSpPr txBox="1"/>
            <p:nvPr/>
          </p:nvSpPr>
          <p:spPr>
            <a:xfrm>
              <a:off x="1751319" y="1271756"/>
              <a:ext cx="2375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+ Nouveaux partenariats</a:t>
              </a:r>
              <a:endParaRPr b="1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2063141" y="1065139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44"/>
          <p:cNvSpPr txBox="1"/>
          <p:nvPr/>
        </p:nvSpPr>
        <p:spPr>
          <a:xfrm>
            <a:off x="618650" y="3510900"/>
            <a:ext cx="1385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tartup Weekend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2201925" y="2211400"/>
            <a:ext cx="1385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6 mois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3787863" y="3510900"/>
            <a:ext cx="1385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18 mois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566863" y="2357825"/>
            <a:ext cx="1385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24 mois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6638205" y="3588000"/>
            <a:ext cx="237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Amélioration continue</a:t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119838" y="3304700"/>
            <a:ext cx="1385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24 mois et +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550" y="2608450"/>
            <a:ext cx="638550" cy="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425" y="2608450"/>
            <a:ext cx="638550" cy="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895" y="2548121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100" y="2495300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0900" y="2480423"/>
            <a:ext cx="792000" cy="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0" y="4018394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fr"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</a:t>
            </a:r>
            <a:endParaRPr sz="400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3147950" y="369100"/>
            <a:ext cx="2864700" cy="290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100" y="449175"/>
            <a:ext cx="2762400" cy="27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1934304" y="2921614"/>
            <a:ext cx="529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fr" sz="5400">
                <a:latin typeface="Comfortaa"/>
                <a:ea typeface="Comfortaa"/>
                <a:cs typeface="Comfortaa"/>
                <a:sym typeface="Comfortaa"/>
              </a:rPr>
              <a:t>HousEasy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Model Canvas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46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75" y="863725"/>
            <a:ext cx="4896600" cy="36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Maquette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47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68" name="Google Shape;368;p47" title="Enregistrement #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825" y="10275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Prévisionnel sur 5 ans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48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886"/>
            <a:ext cx="8839199" cy="28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 sz="2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saviez-vous ? </a:t>
            </a:r>
            <a:endParaRPr sz="280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0" name="Google Shape;160;p34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1" name="Google Shape;161;p34"/>
          <p:cNvSpPr txBox="1"/>
          <p:nvPr/>
        </p:nvSpPr>
        <p:spPr>
          <a:xfrm>
            <a:off x="3420619" y="2971400"/>
            <a:ext cx="2201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1,02 M</a:t>
            </a:r>
            <a:r>
              <a:rPr b="1" lang="fr" sz="36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6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34"/>
          <p:cNvSpPr/>
          <p:nvPr/>
        </p:nvSpPr>
        <p:spPr>
          <a:xfrm>
            <a:off x="3357050" y="3556775"/>
            <a:ext cx="22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ventes immobilières en France en 2019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00" y="1004342"/>
            <a:ext cx="1738458" cy="17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 sz="2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saviez-vous ? </a:t>
            </a:r>
            <a:endParaRPr sz="280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9" name="Google Shape;169;p35"/>
          <p:cNvCxnSpPr/>
          <p:nvPr/>
        </p:nvCxnSpPr>
        <p:spPr>
          <a:xfrm>
            <a:off x="2123728" y="4803998"/>
            <a:ext cx="48966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0" name="Google Shape;170;p35"/>
          <p:cNvSpPr/>
          <p:nvPr/>
        </p:nvSpPr>
        <p:spPr>
          <a:xfrm>
            <a:off x="684825" y="1251888"/>
            <a:ext cx="1913700" cy="299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10%</a:t>
            </a:r>
            <a:r>
              <a:rPr lang="f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Notaires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5"/>
          <p:cNvSpPr/>
          <p:nvPr/>
        </p:nvSpPr>
        <p:spPr>
          <a:xfrm>
            <a:off x="684825" y="1827888"/>
            <a:ext cx="1913700" cy="2423700"/>
          </a:xfrm>
          <a:prstGeom prst="roundRect">
            <a:avLst>
              <a:gd fmla="val 16667" name="adj"/>
            </a:avLst>
          </a:prstGeom>
          <a:solidFill>
            <a:srgbClr val="FFD15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40%</a:t>
            </a: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Agences immobilières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684825" y="2742763"/>
            <a:ext cx="1913700" cy="1508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50%</a:t>
            </a:r>
            <a:r>
              <a:rPr lang="fr" sz="17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Particuliers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5"/>
          <p:cNvSpPr/>
          <p:nvPr/>
        </p:nvSpPr>
        <p:spPr>
          <a:xfrm rot="10800000">
            <a:off x="3114350" y="2660913"/>
            <a:ext cx="859200" cy="20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/>
          <p:nvPr/>
        </p:nvSpPr>
        <p:spPr>
          <a:xfrm>
            <a:off x="6547800" y="1251888"/>
            <a:ext cx="1913700" cy="299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10% Notaires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5"/>
          <p:cNvSpPr/>
          <p:nvPr/>
        </p:nvSpPr>
        <p:spPr>
          <a:xfrm>
            <a:off x="6547800" y="1827888"/>
            <a:ext cx="1913700" cy="2423700"/>
          </a:xfrm>
          <a:prstGeom prst="roundRect">
            <a:avLst>
              <a:gd fmla="val 16667" name="adj"/>
            </a:avLst>
          </a:prstGeom>
          <a:solidFill>
            <a:srgbClr val="FFD15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40% Agences immobilières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5"/>
          <p:cNvSpPr/>
          <p:nvPr/>
        </p:nvSpPr>
        <p:spPr>
          <a:xfrm>
            <a:off x="6547800" y="2742763"/>
            <a:ext cx="1913700" cy="1508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50% Particuliers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5"/>
          <p:cNvSpPr/>
          <p:nvPr/>
        </p:nvSpPr>
        <p:spPr>
          <a:xfrm>
            <a:off x="6547800" y="1251888"/>
            <a:ext cx="1913700" cy="299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10%</a:t>
            </a:r>
            <a:r>
              <a:rPr lang="f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Notaires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6547800" y="1827888"/>
            <a:ext cx="1913700" cy="2423700"/>
          </a:xfrm>
          <a:prstGeom prst="roundRect">
            <a:avLst>
              <a:gd fmla="val 16667" name="adj"/>
            </a:avLst>
          </a:prstGeom>
          <a:solidFill>
            <a:srgbClr val="FFD15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60%</a:t>
            </a: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Agences immobilières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6547800" y="3443438"/>
            <a:ext cx="1913700" cy="807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30%</a:t>
            </a:r>
            <a:r>
              <a:rPr lang="fr" sz="17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Particuliers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6113675" y="3262963"/>
            <a:ext cx="154800" cy="369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4195475" y="2967463"/>
            <a:ext cx="1864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20% Particuliers s’adressent finalement aux agences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6420875" y="2863725"/>
            <a:ext cx="2147700" cy="6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/>
          <p:nvPr/>
        </p:nvSpPr>
        <p:spPr>
          <a:xfrm>
            <a:off x="4283968" y="3003798"/>
            <a:ext cx="648000" cy="79200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solution</a:t>
            </a:r>
            <a:endParaRPr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527200" y="1119025"/>
            <a:ext cx="7857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</a:t>
            </a:r>
            <a:r>
              <a:rPr b="1" lang="fr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plateforme digitale</a:t>
            </a: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qui permet d’</a:t>
            </a:r>
            <a:r>
              <a:rPr b="1" lang="fr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accompagner</a:t>
            </a: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 à Z les propriétaires </a:t>
            </a:r>
            <a:r>
              <a:rPr b="1" lang="fr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dépassés </a:t>
            </a: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via un </a:t>
            </a:r>
            <a:r>
              <a:rPr b="1" lang="fr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parcours client</a:t>
            </a: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simple, économique et en toute </a:t>
            </a:r>
            <a:r>
              <a:rPr b="1" lang="fr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confiance</a:t>
            </a: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400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395536" y="538758"/>
            <a:ext cx="7455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9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 rot="10800000">
            <a:off x="8028283" y="1563698"/>
            <a:ext cx="7455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9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2217450" y="4020300"/>
            <a:ext cx="471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HousEasy</a:t>
            </a:r>
            <a:endParaRPr sz="540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5" y="2927600"/>
            <a:ext cx="888561" cy="8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689" y="2211403"/>
            <a:ext cx="974461" cy="9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50" y="2125299"/>
            <a:ext cx="914625" cy="9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68" y="2135190"/>
            <a:ext cx="914625" cy="914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0" y="33950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ça marche ?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3355273" y="2891725"/>
            <a:ext cx="669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/>
          <p:nvPr/>
        </p:nvSpPr>
        <p:spPr>
          <a:xfrm>
            <a:off x="5119726" y="2891729"/>
            <a:ext cx="669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>
            <a:off x="6638205" y="2891713"/>
            <a:ext cx="5262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37"/>
          <p:cNvGrpSpPr/>
          <p:nvPr/>
        </p:nvGrpSpPr>
        <p:grpSpPr>
          <a:xfrm>
            <a:off x="0" y="3698575"/>
            <a:ext cx="2156700" cy="745383"/>
            <a:chOff x="0" y="3321561"/>
            <a:chExt cx="2156700" cy="745383"/>
          </a:xfrm>
        </p:grpSpPr>
        <p:sp>
          <p:nvSpPr>
            <p:cNvPr id="207" name="Google Shape;207;p37"/>
            <p:cNvSpPr txBox="1"/>
            <p:nvPr/>
          </p:nvSpPr>
          <p:spPr>
            <a:xfrm>
              <a:off x="0" y="3321561"/>
              <a:ext cx="2156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Validation</a:t>
              </a:r>
              <a:endParaRPr sz="2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profil vendeur et acheteur</a:t>
              </a:r>
              <a:endParaRPr sz="2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>
              <a:off x="269270" y="3886944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37"/>
          <p:cNvGrpSpPr/>
          <p:nvPr/>
        </p:nvGrpSpPr>
        <p:grpSpPr>
          <a:xfrm>
            <a:off x="1684850" y="1429033"/>
            <a:ext cx="2491500" cy="1195792"/>
            <a:chOff x="1684850" y="1065139"/>
            <a:chExt cx="2491500" cy="1195792"/>
          </a:xfrm>
        </p:grpSpPr>
        <p:sp>
          <p:nvSpPr>
            <p:cNvPr id="210" name="Google Shape;210;p37"/>
            <p:cNvSpPr txBox="1"/>
            <p:nvPr/>
          </p:nvSpPr>
          <p:spPr>
            <a:xfrm>
              <a:off x="1684850" y="1245131"/>
              <a:ext cx="2491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Estimation du bien et mise en ligne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2063141" y="1065139"/>
              <a:ext cx="1734900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37"/>
          <p:cNvGrpSpPr/>
          <p:nvPr/>
        </p:nvGrpSpPr>
        <p:grpSpPr>
          <a:xfrm>
            <a:off x="3352050" y="3739423"/>
            <a:ext cx="2375700" cy="704535"/>
            <a:chOff x="61166" y="3362409"/>
            <a:chExt cx="2375700" cy="704535"/>
          </a:xfrm>
        </p:grpSpPr>
        <p:sp>
          <p:nvSpPr>
            <p:cNvPr id="213" name="Google Shape;213;p37"/>
            <p:cNvSpPr txBox="1"/>
            <p:nvPr/>
          </p:nvSpPr>
          <p:spPr>
            <a:xfrm>
              <a:off x="61166" y="3362409"/>
              <a:ext cx="23757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Visite sécurisée</a:t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421670" y="3886944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7"/>
          <p:cNvGrpSpPr/>
          <p:nvPr/>
        </p:nvGrpSpPr>
        <p:grpSpPr>
          <a:xfrm>
            <a:off x="6804248" y="3219822"/>
            <a:ext cx="2016300" cy="1224136"/>
            <a:chOff x="238361" y="2842808"/>
            <a:chExt cx="2016300" cy="1224136"/>
          </a:xfrm>
        </p:grpSpPr>
        <p:sp>
          <p:nvSpPr>
            <p:cNvPr id="216" name="Google Shape;216;p37"/>
            <p:cNvSpPr txBox="1"/>
            <p:nvPr/>
          </p:nvSpPr>
          <p:spPr>
            <a:xfrm>
              <a:off x="238361" y="2842808"/>
              <a:ext cx="2016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421670" y="3886944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37"/>
          <p:cNvGrpSpPr/>
          <p:nvPr/>
        </p:nvGrpSpPr>
        <p:grpSpPr>
          <a:xfrm>
            <a:off x="5059305" y="1429033"/>
            <a:ext cx="2375700" cy="914617"/>
            <a:chOff x="1751319" y="1065139"/>
            <a:chExt cx="2375700" cy="914617"/>
          </a:xfrm>
        </p:grpSpPr>
        <p:sp>
          <p:nvSpPr>
            <p:cNvPr id="219" name="Google Shape;219;p37"/>
            <p:cNvSpPr txBox="1"/>
            <p:nvPr/>
          </p:nvSpPr>
          <p:spPr>
            <a:xfrm>
              <a:off x="1751319" y="1271756"/>
              <a:ext cx="2375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Conformité des documents</a:t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2063141" y="1065139"/>
              <a:ext cx="17349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7"/>
          <p:cNvSpPr txBox="1"/>
          <p:nvPr/>
        </p:nvSpPr>
        <p:spPr>
          <a:xfrm>
            <a:off x="6638205" y="3588000"/>
            <a:ext cx="237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Envoi vers le notaire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3144225" y="838225"/>
            <a:ext cx="2845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</a:rPr>
              <a:t>Parcours complet et 100% digital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975" y="2432311"/>
            <a:ext cx="914625" cy="9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550" y="2665152"/>
            <a:ext cx="576050" cy="5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7249" y="2415000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8205" y="2798937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5874" y="2891725"/>
            <a:ext cx="745375" cy="7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33249" y="2466405"/>
            <a:ext cx="914625" cy="91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0" y="33950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ça marche ?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2472525" y="2211400"/>
            <a:ext cx="397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Conseil et mise en relation avec nos partenaires de confiance</a:t>
            </a:r>
            <a:endParaRPr sz="2400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3144225" y="838225"/>
            <a:ext cx="2845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</a:rPr>
              <a:t>Parcours complet et 100% digital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50" y="3284075"/>
            <a:ext cx="1666824" cy="1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34" y="1473900"/>
            <a:ext cx="1727442" cy="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850" y="3757442"/>
            <a:ext cx="911000" cy="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649" y="1167375"/>
            <a:ext cx="1293725" cy="1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9874" y="3697375"/>
            <a:ext cx="1406114" cy="1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4525" y="1253500"/>
            <a:ext cx="1031150" cy="1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9">
            <a:alphaModFix/>
          </a:blip>
          <a:srcRect b="24041" l="0" r="0" t="26673"/>
          <a:stretch/>
        </p:blipFill>
        <p:spPr>
          <a:xfrm>
            <a:off x="7339025" y="3064462"/>
            <a:ext cx="1406125" cy="6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125" y="805550"/>
            <a:ext cx="2211675" cy="39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50" y="876300"/>
            <a:ext cx="1992125" cy="35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1895475" y="1619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Maquette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400" y="881750"/>
            <a:ext cx="2283225" cy="406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0" y="33950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Validation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6" name="Google Shape;256;p40"/>
          <p:cNvGraphicFramePr/>
          <p:nvPr/>
        </p:nvGraphicFramePr>
        <p:xfrm>
          <a:off x="1134667" y="12039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{1CDEDFD0-2227-478F-8B7E-1528CA72E7C8}</a:tableStyleId>
              </a:tblPr>
              <a:tblGrid>
                <a:gridCol w="382900"/>
                <a:gridCol w="1748325"/>
                <a:gridCol w="382900"/>
              </a:tblGrid>
              <a:tr h="1896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7950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orben"/>
                        <a:buNone/>
                      </a:pPr>
                      <a:r>
                        <a:rPr b="1" lang="fr" sz="1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18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futurs vendeurs intéressées</a:t>
                      </a:r>
                      <a:endParaRPr b="1" sz="12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4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2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57" name="Google Shape;257;p40"/>
          <p:cNvGraphicFramePr/>
          <p:nvPr/>
        </p:nvGraphicFramePr>
        <p:xfrm>
          <a:off x="5206042" y="11584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{1CDEDFD0-2227-478F-8B7E-1528CA72E7C8}</a:tableStyleId>
              </a:tblPr>
              <a:tblGrid>
                <a:gridCol w="382900"/>
                <a:gridCol w="1758875"/>
                <a:gridCol w="382900"/>
              </a:tblGrid>
              <a:tr h="204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157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orben"/>
                        <a:buNone/>
                      </a:pPr>
                      <a:r>
                        <a:rPr b="1" lang="fr" sz="1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 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professionnels convaincus</a:t>
                      </a:r>
                      <a:endParaRPr sz="1200">
                        <a:solidFill>
                          <a:schemeClr val="lt1"/>
                        </a:solidFill>
                        <a:latin typeface="Corben"/>
                        <a:ea typeface="Corben"/>
                        <a:cs typeface="Corben"/>
                        <a:sym typeface="Corben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6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8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07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b="1" lang="f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000" y="2300275"/>
            <a:ext cx="1774275" cy="17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00" y="2288000"/>
            <a:ext cx="1854975" cy="17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 txBox="1"/>
          <p:nvPr/>
        </p:nvSpPr>
        <p:spPr>
          <a:xfrm>
            <a:off x="2286000" y="4298575"/>
            <a:ext cx="414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Élargissement du panel dans les prochaines semaines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0" y="19548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Model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4235300" y="1914650"/>
            <a:ext cx="1913100" cy="1764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Prix de mise en ligne</a:t>
            </a:r>
            <a:endParaRPr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gratuit </a:t>
            </a:r>
            <a:endParaRPr b="1"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 </a:t>
            </a:r>
            <a:endParaRPr b="1"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options jusqu’à 30€</a:t>
            </a:r>
            <a:endParaRPr b="1" sz="1800"/>
          </a:p>
        </p:txBody>
      </p:sp>
      <p:sp>
        <p:nvSpPr>
          <p:cNvPr id="267" name="Google Shape;267;p41"/>
          <p:cNvSpPr/>
          <p:nvPr/>
        </p:nvSpPr>
        <p:spPr>
          <a:xfrm>
            <a:off x="6887650" y="1969125"/>
            <a:ext cx="1738200" cy="1714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Commissions des partenaires</a:t>
            </a:r>
            <a:endParaRPr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à 20%</a:t>
            </a:r>
            <a:endParaRPr b="1"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680250" y="1964525"/>
            <a:ext cx="1913100" cy="1714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Frais d’agence</a:t>
            </a:r>
            <a:endParaRPr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à 8%</a:t>
            </a:r>
            <a:r>
              <a:rPr lang="fr" sz="18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du prix de vente</a:t>
            </a:r>
            <a:endParaRPr sz="1800">
              <a:solidFill>
                <a:schemeClr val="hlink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9" name="Google Shape;269;p41"/>
          <p:cNvCxnSpPr/>
          <p:nvPr/>
        </p:nvCxnSpPr>
        <p:spPr>
          <a:xfrm flipH="1">
            <a:off x="2699825" y="1508900"/>
            <a:ext cx="1348500" cy="26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1"/>
          <p:cNvSpPr/>
          <p:nvPr/>
        </p:nvSpPr>
        <p:spPr>
          <a:xfrm>
            <a:off x="6298350" y="2618750"/>
            <a:ext cx="393900" cy="4296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 txBox="1"/>
          <p:nvPr/>
        </p:nvSpPr>
        <p:spPr>
          <a:xfrm>
            <a:off x="680250" y="4009775"/>
            <a:ext cx="17382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Agence</a:t>
            </a:r>
            <a:endParaRPr b="1"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236400" y="4332550"/>
            <a:ext cx="2752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ex: 300 000€</a:t>
            </a:r>
            <a:endParaRPr b="1" sz="11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4,87%</a:t>
            </a:r>
            <a:r>
              <a:rPr b="1" lang="fr" sz="11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→ </a:t>
            </a:r>
            <a:r>
              <a:rPr b="1" lang="fr" sz="110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14 610€</a:t>
            </a:r>
            <a:endParaRPr sz="1100"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487" y="4009777"/>
            <a:ext cx="578840" cy="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6050903" y="4153900"/>
            <a:ext cx="1212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HousEasy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